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4" r:id="rId10"/>
    <p:sldId id="261" r:id="rId11"/>
    <p:sldId id="262" r:id="rId12"/>
    <p:sldId id="263" r:id="rId13"/>
  </p:sldIdLst>
  <p:sldSz cx="14630400" cy="8229600"/>
  <p:notesSz cx="8229600" cy="14630400"/>
  <p:embeddedFontLst>
    <p:embeddedFont>
      <p:font typeface="Inter" panose="02000503000000020004" pitchFamily="34" charset="0"/>
      <p:bold r:id="rId17"/>
    </p:embeddedFont>
    <p:embeddedFont>
      <p:font typeface="Inter" panose="02000503000000020004" pitchFamily="34" charset="-122"/>
      <p:bold r:id="rId18"/>
    </p:embeddedFont>
    <p:embeddedFont>
      <p:font typeface="Inter" panose="02000503000000020004" pitchFamily="34" charset="-120"/>
      <p:bold r:id="rId19"/>
    </p:embeddedFont>
    <p:embeddedFont>
      <p:font typeface="Manrope" pitchFamily="34" charset="0"/>
      <p:bold r:id="rId20"/>
    </p:embeddedFont>
    <p:embeddedFont>
      <p:font typeface="Manrope" pitchFamily="34" charset="-122"/>
      <p:bold r:id="rId21"/>
    </p:embeddedFont>
    <p:embeddedFont>
      <p:font typeface="Manrope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704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704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704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704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4" Type="http://schemas.openxmlformats.org/officeDocument/2006/relationships/notesSlide" Target="../notesSlides/notesSlide5.xml"/><Relationship Id="rId23" Type="http://schemas.openxmlformats.org/officeDocument/2006/relationships/slideLayout" Target="../slideLayouts/slideLayout6.xml"/><Relationship Id="rId22" Type="http://schemas.openxmlformats.org/officeDocument/2006/relationships/image" Target="../media/image3.png"/><Relationship Id="rId21" Type="http://schemas.openxmlformats.org/officeDocument/2006/relationships/image" Target="../media/image5.png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7047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5190887" y="599242"/>
            <a:ext cx="4248626" cy="408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SYNOPSIS Presentation  on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4571643" y="1225748"/>
            <a:ext cx="5487114" cy="544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Smart Library Web System</a:t>
            </a:r>
            <a:endParaRPr lang="en-US" sz="3400" dirty="0"/>
          </a:p>
        </p:txBody>
      </p:sp>
      <p:sp>
        <p:nvSpPr>
          <p:cNvPr id="6" name="Text 3"/>
          <p:cNvSpPr/>
          <p:nvPr/>
        </p:nvSpPr>
        <p:spPr>
          <a:xfrm>
            <a:off x="762714" y="2097405"/>
            <a:ext cx="13104971" cy="435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62714" y="2778323"/>
            <a:ext cx="13104971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Abhishek Sharma (202410116100009)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2714" y="3372207"/>
            <a:ext cx="13104971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Abhi Srivastava (202410116100006)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2714" y="3966091"/>
            <a:ext cx="13104971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Aachal Kushwaha (202410116100001)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2714" y="4559975"/>
            <a:ext cx="13104971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Aayush Sharma (202410116100005)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62714" y="5153858"/>
            <a:ext cx="13104971" cy="435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Session: 2025–2026 (III Semester)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62714" y="5834777"/>
            <a:ext cx="13104971" cy="435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 the Supervision of: Dr. Shashank Bhardwaj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62714" y="6515695"/>
            <a:ext cx="13104971" cy="435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Department of Computer Applications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62714" y="7196614"/>
            <a:ext cx="13104971" cy="435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KIET Group of Institutions, Delhi-NCR, Ghaziabad – 201206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65448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1689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r>
              <a:rPr lang="en-US" sz="17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Smart Library Web System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a comprehensive digital solution designed to modernise library management. It streamlines core functions while introducing advanced features to enhance the user experience for students and faculty.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7850"/>
            <a:ext cx="4196358" cy="2093714"/>
          </a:xfrm>
          <a:prstGeom prst="roundRect">
            <a:avLst>
              <a:gd name="adj" fmla="val 9750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797850"/>
            <a:ext cx="60960" cy="2093714"/>
          </a:xfrm>
          <a:prstGeom prst="roundRect">
            <a:avLst>
              <a:gd name="adj" fmla="val 334884"/>
            </a:avLst>
          </a:prstGeom>
          <a:solidFill>
            <a:srgbClr val="FF7047"/>
          </a:solidFill>
        </p:spPr>
      </p:sp>
      <p:sp>
        <p:nvSpPr>
          <p:cNvPr id="6" name="Text 4"/>
          <p:cNvSpPr/>
          <p:nvPr/>
        </p:nvSpPr>
        <p:spPr>
          <a:xfrm>
            <a:off x="1112044" y="3055144"/>
            <a:ext cx="320087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Integrated Management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12044" y="3545562"/>
            <a:ext cx="36208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Efficiently manages book inventory, borrowing, and returns, reducing manual overhead.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797850"/>
            <a:ext cx="4196358" cy="2093714"/>
          </a:xfrm>
          <a:prstGeom prst="roundRect">
            <a:avLst>
              <a:gd name="adj" fmla="val 9750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2797850"/>
            <a:ext cx="60960" cy="2093714"/>
          </a:xfrm>
          <a:prstGeom prst="roundRect">
            <a:avLst>
              <a:gd name="adj" fmla="val 334884"/>
            </a:avLst>
          </a:prstGeom>
          <a:solidFill>
            <a:srgbClr val="FF7047"/>
          </a:solidFill>
        </p:spPr>
      </p:sp>
      <p:sp>
        <p:nvSpPr>
          <p:cNvPr id="10" name="Text 8"/>
          <p:cNvSpPr/>
          <p:nvPr/>
        </p:nvSpPr>
        <p:spPr>
          <a:xfrm>
            <a:off x="5535216" y="3055144"/>
            <a:ext cx="309538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Enhanced Engagement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35216" y="3545562"/>
            <a:ext cx="36208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Features a review and rating system, fostering community interaction and informed choices.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797850"/>
            <a:ext cx="4196358" cy="2093714"/>
          </a:xfrm>
          <a:prstGeom prst="roundRect">
            <a:avLst>
              <a:gd name="adj" fmla="val 9750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2797850"/>
            <a:ext cx="60960" cy="2093714"/>
          </a:xfrm>
          <a:prstGeom prst="roundRect">
            <a:avLst>
              <a:gd name="adj" fmla="val 334884"/>
            </a:avLst>
          </a:prstGeom>
          <a:solidFill>
            <a:srgbClr val="FF7047"/>
          </a:solidFill>
        </p:spPr>
      </p:sp>
      <p:sp>
        <p:nvSpPr>
          <p:cNvPr id="14" name="Text 12"/>
          <p:cNvSpPr/>
          <p:nvPr/>
        </p:nvSpPr>
        <p:spPr>
          <a:xfrm>
            <a:off x="9958388" y="305514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Digital Accessibility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58388" y="3545562"/>
            <a:ext cx="36208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seamless access to a digital library, expanding learning resources beyond physical books.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18378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93790" y="5118378"/>
            <a:ext cx="60960" cy="2456617"/>
          </a:xfrm>
          <a:prstGeom prst="roundRect">
            <a:avLst>
              <a:gd name="adj" fmla="val 334884"/>
            </a:avLst>
          </a:prstGeom>
          <a:solidFill>
            <a:srgbClr val="FF7047"/>
          </a:solidFill>
        </p:spPr>
      </p:sp>
      <p:sp>
        <p:nvSpPr>
          <p:cNvPr id="18" name="Text 16"/>
          <p:cNvSpPr/>
          <p:nvPr/>
        </p:nvSpPr>
        <p:spPr>
          <a:xfrm>
            <a:off x="1112044" y="5375672"/>
            <a:ext cx="330422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Personalised Experience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12044" y="5866090"/>
            <a:ext cx="362081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Incorporates a recommendation system to suggest relevant reading materials, promoting deeper engagement.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5118378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216962" y="5118378"/>
            <a:ext cx="60960" cy="2456617"/>
          </a:xfrm>
          <a:prstGeom prst="roundRect">
            <a:avLst>
              <a:gd name="adj" fmla="val 334884"/>
            </a:avLst>
          </a:prstGeom>
          <a:solidFill>
            <a:srgbClr val="FF7047"/>
          </a:solidFill>
        </p:spPr>
      </p:sp>
      <p:sp>
        <p:nvSpPr>
          <p:cNvPr id="22" name="Text 20"/>
          <p:cNvSpPr/>
          <p:nvPr/>
        </p:nvSpPr>
        <p:spPr>
          <a:xfrm>
            <a:off x="5535216" y="537567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Automated Alerts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535216" y="5866090"/>
            <a:ext cx="36208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Includes a crucial late-submission notification system for the HOD, improving resource circulation.</a:t>
            </a:r>
            <a:endParaRPr lang="en-US" sz="175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9975" y="7757795"/>
            <a:ext cx="3400425" cy="471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8734" y="590074"/>
            <a:ext cx="4412933" cy="5186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5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Key Project Objectives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0787" y="1440537"/>
            <a:ext cx="13468826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primary goal is to create an intuitive and robust system that transforms the traditional library into a dynamic digital hub. These objectives guide our development: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0787" y="1892737"/>
            <a:ext cx="373380" cy="373380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3057" y="1923871"/>
            <a:ext cx="248841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20021" y="1949768"/>
            <a:ext cx="3120271" cy="2591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Efficient Inventory Management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20021" y="2308503"/>
            <a:ext cx="12929592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develop a system for precise tracking and management of the entire book inventory.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0787" y="2905839"/>
            <a:ext cx="373380" cy="373380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43057" y="2936974"/>
            <a:ext cx="248841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120021" y="2962870"/>
            <a:ext cx="3014424" cy="2591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Seamless Borrowing &amp; Returns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20021" y="3321606"/>
            <a:ext cx="12929592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implement a user-friendly system for students to borrow and return books effortlessly.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0787" y="3918942"/>
            <a:ext cx="373380" cy="373380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3057" y="3950077"/>
            <a:ext cx="248841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120021" y="3975973"/>
            <a:ext cx="2655927" cy="2591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Interactive Review &amp; Rating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20021" y="4334708"/>
            <a:ext cx="12929592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integrate a feature allowing users to review and rate books, enhancing community engagement.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80787" y="4932045"/>
            <a:ext cx="373380" cy="373380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43057" y="4963180"/>
            <a:ext cx="248841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120021" y="4989076"/>
            <a:ext cx="2484834" cy="2591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Accessible Digital Library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20021" y="5347811"/>
            <a:ext cx="12929592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provide secure access to digital resources and e-books for all registered users.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80787" y="5945148"/>
            <a:ext cx="373380" cy="373380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3057" y="5976283"/>
            <a:ext cx="248841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120021" y="6002179"/>
            <a:ext cx="3138368" cy="2591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Personalised Recommendations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20021" y="6360914"/>
            <a:ext cx="12929592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develop an intelligent recommendation engine for tailored reading suggestions based on user preferences.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580787" y="6958251"/>
            <a:ext cx="373380" cy="373380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43057" y="6989385"/>
            <a:ext cx="248841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6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1120021" y="7015282"/>
            <a:ext cx="2434352" cy="2591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HOD Notification System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20021" y="7374017"/>
            <a:ext cx="12929592" cy="265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 automate alerts for the HOD regarding overdue book submissions, ensuring timely returns and availability.</a:t>
            </a:r>
            <a:endParaRPr lang="en-US" sz="13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9975" y="7757795"/>
            <a:ext cx="3400425" cy="471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24081" y="591503"/>
            <a:ext cx="8382238" cy="6721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20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Project Scope: Included Modules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2713" y="1693664"/>
            <a:ext cx="13124974" cy="6879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Smart Library Web System focuses on core functionalities crucial for modern academic library operations. Below are the key modules within our development scope: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2713" y="2817019"/>
            <a:ext cx="6300192" cy="10319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Book Inventory Management: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Comprehensive cataloguing, adding, and removing books, including their availability status.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2713" y="3924181"/>
            <a:ext cx="6300192" cy="10319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Borrowing &amp; Returning System: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Streamlined process for students to check out and return physical books, with automated tracking.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713" y="5031343"/>
            <a:ext cx="6300192" cy="10319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Student Reviews &amp; Ratings: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Functionality for users to provide feedback and rate books, displayed publicly for other users.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5115" y="2817019"/>
            <a:ext cx="6300192" cy="10319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Digital Library Module: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Access to e-resources, journals, and other digital content, securely managed within the system.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5115" y="3924181"/>
            <a:ext cx="6300192" cy="10319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Recommendation System: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 algorithm-driven feature suggesting books based on reading history, popular choices, and categories.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5115" y="5031343"/>
            <a:ext cx="6300192" cy="10319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Late Submission Alerts (HOD Notification):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Automated email or in-system notifications sent to the HOD for overdue books.</a:t>
            </a:r>
            <a:endParaRPr lang="en-US" sz="16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" y="6712387"/>
            <a:ext cx="268843" cy="2150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975" y="7757795"/>
            <a:ext cx="3400425" cy="471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585" y="351472"/>
            <a:ext cx="6793230" cy="3994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50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Methodology: Waterfall Model &amp; MERN Stack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7437" y="1006554"/>
            <a:ext cx="13735526" cy="2045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project employs the </a:t>
            </a:r>
            <a:r>
              <a:rPr lang="en-US" sz="100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Waterfall Model</a:t>
            </a: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its structured approach, ensuring clarity and sequential progression through development phases. This is complemented by the powerful </a:t>
            </a:r>
            <a:r>
              <a:rPr lang="en-US" sz="100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MERN stack</a:t>
            </a: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providing a robust full-stack solution.</a:t>
            </a:r>
            <a:endParaRPr lang="en-US" sz="1000" dirty="0"/>
          </a:p>
        </p:txBody>
      </p:sp>
      <p:sp>
        <p:nvSpPr>
          <p:cNvPr id="4" name="Text 2"/>
          <p:cNvSpPr/>
          <p:nvPr>
            <p:custDataLst>
              <p:tags r:id="rId1"/>
            </p:custDataLst>
          </p:nvPr>
        </p:nvSpPr>
        <p:spPr>
          <a:xfrm>
            <a:off x="448327" y="1498521"/>
            <a:ext cx="127553" cy="1595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000" dirty="0"/>
          </a:p>
        </p:txBody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448327" y="1700133"/>
            <a:ext cx="7402575" cy="15216"/>
          </a:xfrm>
          <a:prstGeom prst="rect">
            <a:avLst/>
          </a:prstGeom>
          <a:solidFill>
            <a:srgbClr val="FF7047"/>
          </a:solidFill>
        </p:spPr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448327" y="1794281"/>
            <a:ext cx="1628585" cy="199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Requirement Analysis</a:t>
            </a:r>
            <a:endParaRPr lang="en-US" sz="125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448327" y="2121187"/>
            <a:ext cx="7402575" cy="204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Detailed collection and documentation of all functional and non-functional requirements.</a:t>
            </a:r>
            <a:endParaRPr lang="en-US" sz="100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448327" y="2548661"/>
            <a:ext cx="127553" cy="1595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000" dirty="0"/>
          </a:p>
        </p:txBody>
      </p:sp>
      <p:sp>
        <p:nvSpPr>
          <p:cNvPr id="9" name="Shape 7"/>
          <p:cNvSpPr/>
          <p:nvPr>
            <p:custDataLst>
              <p:tags r:id="rId6"/>
            </p:custDataLst>
          </p:nvPr>
        </p:nvSpPr>
        <p:spPr>
          <a:xfrm>
            <a:off x="448327" y="2750273"/>
            <a:ext cx="7402575" cy="15216"/>
          </a:xfrm>
          <a:prstGeom prst="rect">
            <a:avLst/>
          </a:prstGeom>
          <a:solidFill>
            <a:srgbClr val="FF7047"/>
          </a:solidFill>
        </p:spPr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448327" y="2844421"/>
            <a:ext cx="1595420" cy="199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System Design</a:t>
            </a:r>
            <a:endParaRPr lang="en-US" sz="1250" dirty="0"/>
          </a:p>
        </p:txBody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448327" y="3171327"/>
            <a:ext cx="7402575" cy="204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Designing the system architecture, database schema, and user interface layouts.</a:t>
            </a:r>
            <a:endParaRPr lang="en-US" sz="10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448327" y="3598802"/>
            <a:ext cx="127553" cy="1595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448327" y="3800413"/>
            <a:ext cx="7402575" cy="15216"/>
          </a:xfrm>
          <a:prstGeom prst="rect">
            <a:avLst/>
          </a:prstGeom>
          <a:solidFill>
            <a:srgbClr val="FF7047"/>
          </a:solidFill>
        </p:spPr>
      </p:sp>
      <p:sp>
        <p:nvSpPr>
          <p:cNvPr id="14" name="Text 12"/>
          <p:cNvSpPr/>
          <p:nvPr>
            <p:custDataLst>
              <p:tags r:id="rId11"/>
            </p:custDataLst>
          </p:nvPr>
        </p:nvSpPr>
        <p:spPr>
          <a:xfrm>
            <a:off x="448327" y="3894562"/>
            <a:ext cx="1604097" cy="199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Module Development</a:t>
            </a:r>
            <a:endParaRPr lang="en-US" sz="1250" dirty="0"/>
          </a:p>
        </p:txBody>
      </p:sp>
      <p:sp>
        <p:nvSpPr>
          <p:cNvPr id="15" name="Text 13"/>
          <p:cNvSpPr/>
          <p:nvPr>
            <p:custDataLst>
              <p:tags r:id="rId12"/>
            </p:custDataLst>
          </p:nvPr>
        </p:nvSpPr>
        <p:spPr>
          <a:xfrm>
            <a:off x="448327" y="4221468"/>
            <a:ext cx="7402575" cy="204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Individual module coding using MERN technologies, focusing on clean and efficient code.</a:t>
            </a:r>
            <a:endParaRPr lang="en-US" sz="1000" dirty="0"/>
          </a:p>
        </p:txBody>
      </p:sp>
      <p:sp>
        <p:nvSpPr>
          <p:cNvPr id="16" name="Text 14"/>
          <p:cNvSpPr/>
          <p:nvPr>
            <p:custDataLst>
              <p:tags r:id="rId13"/>
            </p:custDataLst>
          </p:nvPr>
        </p:nvSpPr>
        <p:spPr>
          <a:xfrm>
            <a:off x="448327" y="4648942"/>
            <a:ext cx="127553" cy="1595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000" dirty="0"/>
          </a:p>
        </p:txBody>
      </p:sp>
      <p:sp>
        <p:nvSpPr>
          <p:cNvPr id="17" name="Shape 15"/>
          <p:cNvSpPr/>
          <p:nvPr>
            <p:custDataLst>
              <p:tags r:id="rId14"/>
            </p:custDataLst>
          </p:nvPr>
        </p:nvSpPr>
        <p:spPr>
          <a:xfrm>
            <a:off x="448327" y="4850554"/>
            <a:ext cx="7402575" cy="15216"/>
          </a:xfrm>
          <a:prstGeom prst="rect">
            <a:avLst/>
          </a:prstGeom>
          <a:solidFill>
            <a:srgbClr val="FF7047"/>
          </a:solidFill>
        </p:spPr>
      </p:sp>
      <p:sp>
        <p:nvSpPr>
          <p:cNvPr id="18" name="Text 16"/>
          <p:cNvSpPr/>
          <p:nvPr>
            <p:custDataLst>
              <p:tags r:id="rId15"/>
            </p:custDataLst>
          </p:nvPr>
        </p:nvSpPr>
        <p:spPr>
          <a:xfrm>
            <a:off x="448327" y="4944703"/>
            <a:ext cx="1595420" cy="199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Integration &amp; Testing</a:t>
            </a:r>
            <a:endParaRPr lang="en-US" sz="1250" dirty="0"/>
          </a:p>
        </p:txBody>
      </p:sp>
      <p:sp>
        <p:nvSpPr>
          <p:cNvPr id="19" name="Text 17"/>
          <p:cNvSpPr/>
          <p:nvPr>
            <p:custDataLst>
              <p:tags r:id="rId16"/>
            </p:custDataLst>
          </p:nvPr>
        </p:nvSpPr>
        <p:spPr>
          <a:xfrm>
            <a:off x="448327" y="5271608"/>
            <a:ext cx="7402575" cy="204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Combining developed modules and rigorous testing to identify and rectify defects.</a:t>
            </a:r>
            <a:endParaRPr lang="en-US" sz="1000" dirty="0"/>
          </a:p>
        </p:txBody>
      </p:sp>
      <p:sp>
        <p:nvSpPr>
          <p:cNvPr id="20" name="Text 18"/>
          <p:cNvSpPr/>
          <p:nvPr>
            <p:custDataLst>
              <p:tags r:id="rId17"/>
            </p:custDataLst>
          </p:nvPr>
        </p:nvSpPr>
        <p:spPr>
          <a:xfrm>
            <a:off x="448327" y="5699082"/>
            <a:ext cx="127553" cy="1595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000" dirty="0"/>
          </a:p>
        </p:txBody>
      </p:sp>
      <p:sp>
        <p:nvSpPr>
          <p:cNvPr id="21" name="Shape 19"/>
          <p:cNvSpPr/>
          <p:nvPr>
            <p:custDataLst>
              <p:tags r:id="rId18"/>
            </p:custDataLst>
          </p:nvPr>
        </p:nvSpPr>
        <p:spPr>
          <a:xfrm>
            <a:off x="448327" y="5900694"/>
            <a:ext cx="7402575" cy="15216"/>
          </a:xfrm>
          <a:prstGeom prst="rect">
            <a:avLst/>
          </a:prstGeom>
          <a:solidFill>
            <a:srgbClr val="FF7047"/>
          </a:solidFill>
        </p:spPr>
      </p:sp>
      <p:sp>
        <p:nvSpPr>
          <p:cNvPr id="22" name="Text 20"/>
          <p:cNvSpPr/>
          <p:nvPr>
            <p:custDataLst>
              <p:tags r:id="rId19"/>
            </p:custDataLst>
          </p:nvPr>
        </p:nvSpPr>
        <p:spPr>
          <a:xfrm>
            <a:off x="448327" y="5994843"/>
            <a:ext cx="2244951" cy="199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Deployment &amp; Documentation</a:t>
            </a:r>
            <a:endParaRPr lang="en-US" sz="1250" dirty="0"/>
          </a:p>
        </p:txBody>
      </p:sp>
      <p:sp>
        <p:nvSpPr>
          <p:cNvPr id="23" name="Text 21"/>
          <p:cNvSpPr/>
          <p:nvPr>
            <p:custDataLst>
              <p:tags r:id="rId20"/>
            </p:custDataLst>
          </p:nvPr>
        </p:nvSpPr>
        <p:spPr>
          <a:xfrm>
            <a:off x="448327" y="6321749"/>
            <a:ext cx="7402575" cy="204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deployment to a live environment and comprehensive project documentation.</a:t>
            </a:r>
            <a:endParaRPr lang="en-US" sz="10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81023" y="1498521"/>
            <a:ext cx="6009442" cy="60094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29975" y="7757795"/>
            <a:ext cx="3400425" cy="471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8585" y="351472"/>
            <a:ext cx="6793230" cy="3994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IN" altLang="en-US" sz="250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Technology </a:t>
            </a:r>
            <a:r>
              <a:rPr lang="en-US" sz="250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Stack</a:t>
            </a:r>
            <a:endParaRPr lang="en-US" sz="25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85" y="1065530"/>
            <a:ext cx="5295900" cy="2771775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2200910" y="4349750"/>
            <a:ext cx="10086340" cy="2984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975" y="7509510"/>
            <a:ext cx="3400425" cy="7200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5709" y="434102"/>
            <a:ext cx="709886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Project Timeline: 10-Week Gantt Chart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450" y="1243013"/>
            <a:ext cx="13525500" cy="252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project is structured into a 10-week development cycle, ensuring systematic progress and timely completion of all modules.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410" y="1495425"/>
            <a:ext cx="11729085" cy="65684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975" y="7757795"/>
            <a:ext cx="3400425" cy="471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26086" y="677347"/>
            <a:ext cx="6778228" cy="6448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Expected Project Outcomes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233" y="1734860"/>
            <a:ext cx="13185934" cy="6600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Upon successful completion, the Smart Library Web System will deliver significant improvements in library operations and user engagement, leveraging the full capabilities of the MERN stack.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2233" y="2626995"/>
            <a:ext cx="6489740" cy="2359462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36188" y="2840950"/>
            <a:ext cx="619006" cy="619006"/>
          </a:xfrm>
          <a:prstGeom prst="roundRect">
            <a:avLst>
              <a:gd name="adj" fmla="val 14770593"/>
            </a:avLst>
          </a:prstGeom>
          <a:solidFill>
            <a:srgbClr val="FF7047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448" y="2976324"/>
            <a:ext cx="278487" cy="3481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36188" y="3666292"/>
            <a:ext cx="3495556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Fully Functional Web System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6188" y="4112419"/>
            <a:ext cx="6061829" cy="6600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complete, responsive Smart Library Web System built with MongoDB, Express.js, React.js, and Node.js.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308" y="2626995"/>
            <a:ext cx="6489859" cy="2359462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2263" y="2840950"/>
            <a:ext cx="619006" cy="619006"/>
          </a:xfrm>
          <a:prstGeom prst="roundRect">
            <a:avLst>
              <a:gd name="adj" fmla="val 14770593"/>
            </a:avLst>
          </a:prstGeom>
          <a:solidFill>
            <a:srgbClr val="FF7047"/>
          </a:solidFill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23" y="2976324"/>
            <a:ext cx="278487" cy="3481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2263" y="3666292"/>
            <a:ext cx="5742623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Operational Digital Library &amp; Recommendations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32263" y="4112419"/>
            <a:ext cx="6061948" cy="6600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Seamless access to e-resources and an active recommendation system for personalised suggestions.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22233" y="5192792"/>
            <a:ext cx="6489740" cy="2359462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36188" y="5406747"/>
            <a:ext cx="619006" cy="619006"/>
          </a:xfrm>
          <a:prstGeom prst="roundRect">
            <a:avLst>
              <a:gd name="adj" fmla="val 14770593"/>
            </a:avLst>
          </a:prstGeom>
          <a:solidFill>
            <a:srgbClr val="FF7047"/>
          </a:solidFill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48" y="5542121"/>
            <a:ext cx="278487" cy="3481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36188" y="6232088"/>
            <a:ext cx="3580924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Automated Late Return Alerts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36188" y="6678216"/>
            <a:ext cx="6061829" cy="6600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 efficient notification system alerting the HOD for overdue books, reducing manual follow-ups.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8308" y="5192792"/>
            <a:ext cx="6489859" cy="2359462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32263" y="5406747"/>
            <a:ext cx="619006" cy="619006"/>
          </a:xfrm>
          <a:prstGeom prst="roundRect">
            <a:avLst>
              <a:gd name="adj" fmla="val 14770593"/>
            </a:avLst>
          </a:prstGeom>
          <a:solidFill>
            <a:srgbClr val="FF7047"/>
          </a:solidFill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523" y="5542121"/>
            <a:ext cx="278487" cy="3481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2263" y="6232088"/>
            <a:ext cx="4262676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Improved Accessibility &amp; Efficiency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32263" y="6678216"/>
            <a:ext cx="6061948" cy="6600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Enhanced resource accessibility for students and streamlined operational efficiency for library staff and faculty.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9975" y="7757795"/>
            <a:ext cx="3400425" cy="471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8517" y="329327"/>
            <a:ext cx="5973366" cy="7466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700" dirty="0">
                <a:solidFill>
                  <a:srgbClr val="FFFFF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Thank You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418028" y="1314807"/>
            <a:ext cx="13794343" cy="2388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FFF0E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Questions &amp; Discussion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1315085"/>
            <a:ext cx="14440535" cy="6795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0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1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2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3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4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5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6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7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8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19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2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20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3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4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5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6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7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8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ags/tag9.xml><?xml version="1.0" encoding="utf-8"?>
<p:tagLst xmlns:p="http://schemas.openxmlformats.org/presentationml/2006/main">
  <p:tag name="KSO_WM_DIAGRAM_VIRTUALLY_FRAME" val="{&quot;height&quot;:463.78748031496116,&quot;left&quot;:35.231259842519684,&quot;top&quot;:117.99377952755906,&quot;width&quot;:582.9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4786</Words>
  <Application>WPS Presentation</Application>
  <PresentationFormat>On-screen Show (16:9)</PresentationFormat>
  <Paragraphs>166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Inter</vt:lpstr>
      <vt:lpstr>Inter</vt:lpstr>
      <vt:lpstr>Inter</vt:lpstr>
      <vt:lpstr>Manrope</vt:lpstr>
      <vt:lpstr>Manrope</vt:lpstr>
      <vt:lpstr>Manrope</vt:lpstr>
      <vt:lpstr>Inter Light</vt:lpstr>
      <vt:lpstr>Segoe Print</vt:lpstr>
      <vt:lpstr>Inter Light</vt:lpstr>
      <vt:lpstr>Inter Light</vt:lpstr>
      <vt:lpstr>Calibri</vt:lpstr>
      <vt:lpstr>Microsoft YaHei</vt:lpstr>
      <vt:lpstr>Arial Unicode MS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aacha</cp:lastModifiedBy>
  <cp:revision>3</cp:revision>
  <dcterms:created xsi:type="dcterms:W3CDTF">2025-08-24T16:42:00Z</dcterms:created>
  <dcterms:modified xsi:type="dcterms:W3CDTF">2025-08-24T16:54:33Z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6EB05749011B4ABEB28DF57289B6BD94_12</vt:lpwstr>
  </property>
  <property fmtid="{D5CDD505-2E9C-101B-9397-08002B2CF9AE}" pid="3" name="KSOProductBuildVer">
    <vt:lpwstr>1033-12.2.0.22530</vt:lpwstr>
  </property>
</Properties>
</file>